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6" r:id="rId3"/>
    <p:sldId id="257"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738"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1C03-B64D-49D2-8F75-32F88DDC5C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39CB01-8ECC-4F59-9C2A-68F2B78512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4EDE4C8-5BA0-4FAE-84F1-A7CF795A8C9A}"/>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5" name="Footer Placeholder 4">
            <a:extLst>
              <a:ext uri="{FF2B5EF4-FFF2-40B4-BE49-F238E27FC236}">
                <a16:creationId xmlns:a16="http://schemas.microsoft.com/office/drawing/2014/main" id="{98EBF1BA-97E7-4DC6-B2EB-78D1F0F0D8D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4D04164-BB25-4ADE-9A86-13326628A251}"/>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618290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F8A91-0542-4F96-9A9A-C17D9A128CC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881AD84-4E07-4DF2-9185-694CA81B2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083E4F-4D70-4FDA-9301-9C4DA6E11E8C}"/>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5" name="Footer Placeholder 4">
            <a:extLst>
              <a:ext uri="{FF2B5EF4-FFF2-40B4-BE49-F238E27FC236}">
                <a16:creationId xmlns:a16="http://schemas.microsoft.com/office/drawing/2014/main" id="{931A8BFD-9F8A-43CE-A33D-1EE0AD5BC6AB}"/>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5C8C1444-0A8A-4A1C-BB5C-57620CBE387A}"/>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387133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C63277-567C-45CE-93C0-9633ABC49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8EA5FD0-90C4-4EBA-B8B5-45DB90788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39474A7-829A-4E10-AD69-55BB1381F69C}"/>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5" name="Footer Placeholder 4">
            <a:extLst>
              <a:ext uri="{FF2B5EF4-FFF2-40B4-BE49-F238E27FC236}">
                <a16:creationId xmlns:a16="http://schemas.microsoft.com/office/drawing/2014/main" id="{3472E39F-6564-4242-A11E-CD1444736B3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5C789231-F821-4133-BB0F-A8545B3C2BF1}"/>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69211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4456-EF45-4376-826A-EA641FA52B6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24ABECD-B422-44AB-BC48-86FA3824C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230B459-323F-411E-B51A-BAB415D2F626}"/>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5" name="Footer Placeholder 4">
            <a:extLst>
              <a:ext uri="{FF2B5EF4-FFF2-40B4-BE49-F238E27FC236}">
                <a16:creationId xmlns:a16="http://schemas.microsoft.com/office/drawing/2014/main" id="{DA9E5E21-B136-4EA0-92FA-AB8DDB14BEC7}"/>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86FE945-6700-47EF-82C9-D82E1804977B}"/>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45958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CE1C-D53B-42CE-8097-F55BEFE834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E87739F-2D15-423C-B89A-D0A69B9064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EBBE7A-A44E-4307-8DCD-88F73B474A52}"/>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5" name="Footer Placeholder 4">
            <a:extLst>
              <a:ext uri="{FF2B5EF4-FFF2-40B4-BE49-F238E27FC236}">
                <a16:creationId xmlns:a16="http://schemas.microsoft.com/office/drawing/2014/main" id="{81C1B6EE-D4C0-40C6-BC5F-642413568CEF}"/>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5AD6B517-574D-4A52-95A3-16B0FABF960A}"/>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2469600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7A73-EA9D-416F-9891-AAB4C80BC2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0299EB4-AB67-42E5-A9F8-48600EB470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728D75D-7D95-415C-98A0-0DB88F1CDC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AAEF8EE-0032-4547-BDC4-BFE319F4F6CC}"/>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6" name="Footer Placeholder 5">
            <a:extLst>
              <a:ext uri="{FF2B5EF4-FFF2-40B4-BE49-F238E27FC236}">
                <a16:creationId xmlns:a16="http://schemas.microsoft.com/office/drawing/2014/main" id="{4C577E27-10DB-4BDA-8666-0402BF6F6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C36A8736-F534-42B2-8A6B-430E3E5BCF30}"/>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112372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4716-D733-4E05-8ACD-EFBD7983EB1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5A7BE6-50E4-4207-8F4B-34FC619837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B0A0CA-EB8C-44DA-8205-4FCC8DA07E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BC134B7-4EF4-4B12-94DE-BE73AB63A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A6F864-578B-4BD4-8486-3666257AF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9DA4345-6017-4C41-A642-A0DA8BA4AE0F}"/>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8" name="Footer Placeholder 7">
            <a:extLst>
              <a:ext uri="{FF2B5EF4-FFF2-40B4-BE49-F238E27FC236}">
                <a16:creationId xmlns:a16="http://schemas.microsoft.com/office/drawing/2014/main" id="{E42D4644-8726-4D4E-92D5-B9ACC6B8BDAB}"/>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17B603C6-B7F7-4FD9-A8FD-B062B94C8ADC}"/>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830153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ACDB-C623-4527-848A-532D93010A6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FD90F05-E340-4950-9843-AEFF1A44D72A}"/>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4" name="Footer Placeholder 3">
            <a:extLst>
              <a:ext uri="{FF2B5EF4-FFF2-40B4-BE49-F238E27FC236}">
                <a16:creationId xmlns:a16="http://schemas.microsoft.com/office/drawing/2014/main" id="{D4A57293-E68A-4077-9F8C-38896CEF8EF2}"/>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14BC6BA9-0AEB-4ECE-B3AE-5B309FD4873C}"/>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3655436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9D15CA-DC7A-447E-A900-E5A55F34B2FC}"/>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3" name="Footer Placeholder 2">
            <a:extLst>
              <a:ext uri="{FF2B5EF4-FFF2-40B4-BE49-F238E27FC236}">
                <a16:creationId xmlns:a16="http://schemas.microsoft.com/office/drawing/2014/main" id="{6580558C-2448-434B-8F3B-C6A97FF43D93}"/>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D42AB8B5-E2F6-4788-99A4-9034151E595A}"/>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4213858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62BB-D59C-4D7E-BE86-58D6B462A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468BA30-FBD6-41C4-9E32-0FAB8C995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E760DEF-DDEF-4EB3-B080-047AF5A1E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7ACFF-B31F-41E4-90C1-B4558A296D7B}"/>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6" name="Footer Placeholder 5">
            <a:extLst>
              <a:ext uri="{FF2B5EF4-FFF2-40B4-BE49-F238E27FC236}">
                <a16:creationId xmlns:a16="http://schemas.microsoft.com/office/drawing/2014/main" id="{EED1AFA4-041E-45C1-ACC8-BDFD78032D89}"/>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B9BBBB36-0DFA-4DD4-A54F-BDB53935DD99}"/>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218612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32F5-0636-4045-A1E4-8734964D5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F7CD1BF-76BE-43A2-BE8B-DBEA165B2C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656ECDFF-5325-43B0-85F2-401D932E5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8B0837-9709-4DE7-BE43-C9BC2C470821}"/>
              </a:ext>
            </a:extLst>
          </p:cNvPr>
          <p:cNvSpPr>
            <a:spLocks noGrp="1"/>
          </p:cNvSpPr>
          <p:nvPr>
            <p:ph type="dt" sz="half" idx="10"/>
          </p:nvPr>
        </p:nvSpPr>
        <p:spPr/>
        <p:txBody>
          <a:bodyPr/>
          <a:lstStyle/>
          <a:p>
            <a:fld id="{18A72232-67FB-4CF7-A037-4C9325991F11}" type="datetimeFigureOut">
              <a:rPr lang="en-CA" smtClean="0"/>
              <a:t>2021-01-28</a:t>
            </a:fld>
            <a:endParaRPr lang="en-CA" dirty="0"/>
          </a:p>
        </p:txBody>
      </p:sp>
      <p:sp>
        <p:nvSpPr>
          <p:cNvPr id="6" name="Footer Placeholder 5">
            <a:extLst>
              <a:ext uri="{FF2B5EF4-FFF2-40B4-BE49-F238E27FC236}">
                <a16:creationId xmlns:a16="http://schemas.microsoft.com/office/drawing/2014/main" id="{DE788A93-7F43-46D7-8F44-69046AFCD14C}"/>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D19DA3C1-9C72-4904-992C-3DF25D6842A7}"/>
              </a:ext>
            </a:extLst>
          </p:cNvPr>
          <p:cNvSpPr>
            <a:spLocks noGrp="1"/>
          </p:cNvSpPr>
          <p:nvPr>
            <p:ph type="sldNum" sz="quarter" idx="12"/>
          </p:nvPr>
        </p:nvSpPr>
        <p:spPr/>
        <p:txBody>
          <a:bodyPr/>
          <a:lstStyle/>
          <a:p>
            <a:fld id="{027D71CF-75CB-4553-95AF-D3BB60F988FD}" type="slidenum">
              <a:rPr lang="en-CA" smtClean="0"/>
              <a:t>‹#›</a:t>
            </a:fld>
            <a:endParaRPr lang="en-CA" dirty="0"/>
          </a:p>
        </p:txBody>
      </p:sp>
    </p:spTree>
    <p:extLst>
      <p:ext uri="{BB962C8B-B14F-4D97-AF65-F5344CB8AC3E}">
        <p14:creationId xmlns:p14="http://schemas.microsoft.com/office/powerpoint/2010/main" val="2423811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3108CA-9D67-4F03-A152-F2694C5BF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6B63983-6C6D-4EF6-8F46-F7160895E6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96B187-CDC9-434B-8A31-F66F927F3D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72232-67FB-4CF7-A037-4C9325991F11}" type="datetimeFigureOut">
              <a:rPr lang="en-CA" smtClean="0"/>
              <a:t>2021-01-28</a:t>
            </a:fld>
            <a:endParaRPr lang="en-CA" dirty="0"/>
          </a:p>
        </p:txBody>
      </p:sp>
      <p:sp>
        <p:nvSpPr>
          <p:cNvPr id="5" name="Footer Placeholder 4">
            <a:extLst>
              <a:ext uri="{FF2B5EF4-FFF2-40B4-BE49-F238E27FC236}">
                <a16:creationId xmlns:a16="http://schemas.microsoft.com/office/drawing/2014/main" id="{F7CDCEC4-8BED-4CDE-B398-61BFFE572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87FD26A3-23B7-43FD-AA41-82C3DBD6D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D71CF-75CB-4553-95AF-D3BB60F988FD}" type="slidenum">
              <a:rPr lang="en-CA" smtClean="0"/>
              <a:t>‹#›</a:t>
            </a:fld>
            <a:endParaRPr lang="en-CA" dirty="0"/>
          </a:p>
        </p:txBody>
      </p:sp>
    </p:spTree>
    <p:extLst>
      <p:ext uri="{BB962C8B-B14F-4D97-AF65-F5344CB8AC3E}">
        <p14:creationId xmlns:p14="http://schemas.microsoft.com/office/powerpoint/2010/main" val="217768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F5A4CA-B753-4FE4-B555-1D4AD4B0C2FE}"/>
              </a:ext>
            </a:extLst>
          </p:cNvPr>
          <p:cNvPicPr>
            <a:picLocks noChangeAspect="1"/>
          </p:cNvPicPr>
          <p:nvPr/>
        </p:nvPicPr>
        <p:blipFill>
          <a:blip r:embed="rId2"/>
          <a:stretch>
            <a:fillRect/>
          </a:stretch>
        </p:blipFill>
        <p:spPr>
          <a:xfrm>
            <a:off x="7515225" y="630555"/>
            <a:ext cx="3488055" cy="3438525"/>
          </a:xfrm>
          <a:prstGeom prst="rect">
            <a:avLst/>
          </a:prstGeom>
        </p:spPr>
      </p:pic>
      <p:sp>
        <p:nvSpPr>
          <p:cNvPr id="8" name="TextBox 7">
            <a:extLst>
              <a:ext uri="{FF2B5EF4-FFF2-40B4-BE49-F238E27FC236}">
                <a16:creationId xmlns:a16="http://schemas.microsoft.com/office/drawing/2014/main" id="{7A5D8BD4-009C-46FA-AC6F-5FFEC447F9A3}"/>
              </a:ext>
            </a:extLst>
          </p:cNvPr>
          <p:cNvSpPr txBox="1"/>
          <p:nvPr/>
        </p:nvSpPr>
        <p:spPr>
          <a:xfrm>
            <a:off x="1360998" y="1380321"/>
            <a:ext cx="5524500" cy="1938992"/>
          </a:xfrm>
          <a:prstGeom prst="rect">
            <a:avLst/>
          </a:prstGeom>
          <a:ln/>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CA" sz="4000" b="1" dirty="0">
                <a:ln w="22225">
                  <a:solidFill>
                    <a:schemeClr val="accent2"/>
                  </a:solidFill>
                  <a:prstDash val="solid"/>
                </a:ln>
                <a:solidFill>
                  <a:schemeClr val="accent2">
                    <a:lumMod val="40000"/>
                    <a:lumOff val="60000"/>
                  </a:schemeClr>
                </a:solidFill>
              </a:rPr>
              <a:t>KILBIL MARATHI SHALA</a:t>
            </a:r>
          </a:p>
          <a:p>
            <a:pPr algn="ctr"/>
            <a:r>
              <a:rPr lang="en-CA" sz="4000" b="1" dirty="0">
                <a:ln w="22225">
                  <a:solidFill>
                    <a:schemeClr val="accent2"/>
                  </a:solidFill>
                  <a:prstDash val="solid"/>
                </a:ln>
                <a:solidFill>
                  <a:schemeClr val="accent2">
                    <a:lumMod val="40000"/>
                    <a:lumOff val="60000"/>
                  </a:schemeClr>
                </a:solidFill>
              </a:rPr>
              <a:t>Vancouver, BC</a:t>
            </a:r>
          </a:p>
          <a:p>
            <a:pPr algn="ctr"/>
            <a:r>
              <a:rPr lang="en-CA" sz="4000" b="1" dirty="0">
                <a:ln w="22225">
                  <a:solidFill>
                    <a:schemeClr val="accent2"/>
                  </a:solidFill>
                  <a:prstDash val="solid"/>
                </a:ln>
                <a:solidFill>
                  <a:schemeClr val="accent2">
                    <a:lumMod val="40000"/>
                    <a:lumOff val="60000"/>
                  </a:schemeClr>
                </a:solidFill>
              </a:rPr>
              <a:t>Afzal Khan Story</a:t>
            </a:r>
          </a:p>
        </p:txBody>
      </p:sp>
      <p:sp>
        <p:nvSpPr>
          <p:cNvPr id="9" name="TextBox 8">
            <a:extLst>
              <a:ext uri="{FF2B5EF4-FFF2-40B4-BE49-F238E27FC236}">
                <a16:creationId xmlns:a16="http://schemas.microsoft.com/office/drawing/2014/main" id="{B6418955-30D1-4624-85F7-EDC6C2DC4433}"/>
              </a:ext>
            </a:extLst>
          </p:cNvPr>
          <p:cNvSpPr txBox="1"/>
          <p:nvPr/>
        </p:nvSpPr>
        <p:spPr>
          <a:xfrm>
            <a:off x="927652" y="4657785"/>
            <a:ext cx="9289773" cy="1569660"/>
          </a:xfrm>
          <a:prstGeom prst="rect">
            <a:avLst/>
          </a:prstGeom>
          <a:noFill/>
        </p:spPr>
        <p:txBody>
          <a:bodyPr wrap="square" rtlCol="0">
            <a:spAutoFit/>
          </a:bodyPr>
          <a:lstStyle/>
          <a:p>
            <a:r>
              <a:rPr lang="en-CA" sz="2400" b="1" dirty="0"/>
              <a:t>Story Presented By: </a:t>
            </a:r>
            <a:r>
              <a:rPr lang="en-CA" sz="2400" dirty="0"/>
              <a:t>Sarthak Nadkarni, Rashmi Kamat, Sahil Paradkar, Tanishka Ramkar, Anapartha Ajrekar, and Arnav Ramkar</a:t>
            </a:r>
            <a:r>
              <a:rPr lang="en-CA" sz="2400" b="1" dirty="0"/>
              <a:t>   </a:t>
            </a:r>
            <a:r>
              <a:rPr lang="en-CA" b="1" dirty="0"/>
              <a:t>		</a:t>
            </a:r>
          </a:p>
          <a:p>
            <a:r>
              <a:rPr lang="en-CA" sz="2400" b="1" dirty="0"/>
              <a:t>Powada By: </a:t>
            </a:r>
            <a:r>
              <a:rPr lang="en-CA" sz="2400" dirty="0"/>
              <a:t>Om Joshi and Sahil Paradkar</a:t>
            </a:r>
          </a:p>
          <a:p>
            <a:r>
              <a:rPr lang="en-CA" sz="2400" b="1" dirty="0"/>
              <a:t>Directed by teachers: </a:t>
            </a:r>
            <a:r>
              <a:rPr lang="en-CA" sz="2400" dirty="0"/>
              <a:t>Pragati Nadkarni and Deepali Joshi</a:t>
            </a:r>
          </a:p>
        </p:txBody>
      </p:sp>
    </p:spTree>
    <p:extLst>
      <p:ext uri="{BB962C8B-B14F-4D97-AF65-F5344CB8AC3E}">
        <p14:creationId xmlns:p14="http://schemas.microsoft.com/office/powerpoint/2010/main" val="115091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CB429B38-A1A3-4A9A-AEA5-B82CB1516431}"/>
              </a:ext>
            </a:extLst>
          </p:cNvPr>
          <p:cNvPicPr>
            <a:picLocks noChangeAspect="1"/>
          </p:cNvPicPr>
          <p:nvPr/>
        </p:nvPicPr>
        <p:blipFill>
          <a:blip r:embed="rId2"/>
          <a:stretch>
            <a:fillRect/>
          </a:stretch>
        </p:blipFill>
        <p:spPr>
          <a:xfrm>
            <a:off x="1484884" y="3659573"/>
            <a:ext cx="3471429" cy="2947779"/>
          </a:xfrm>
          <a:prstGeom prst="rect">
            <a:avLst/>
          </a:prstGeom>
        </p:spPr>
      </p:pic>
      <p:pic>
        <p:nvPicPr>
          <p:cNvPr id="9" name="Picture 8">
            <a:extLst>
              <a:ext uri="{FF2B5EF4-FFF2-40B4-BE49-F238E27FC236}">
                <a16:creationId xmlns:a16="http://schemas.microsoft.com/office/drawing/2014/main" id="{DC24747D-B2AB-413F-9FFA-267078FCE7B2}"/>
              </a:ext>
            </a:extLst>
          </p:cNvPr>
          <p:cNvPicPr>
            <a:picLocks noChangeAspect="1"/>
          </p:cNvPicPr>
          <p:nvPr/>
        </p:nvPicPr>
        <p:blipFill>
          <a:blip r:embed="rId3"/>
          <a:stretch>
            <a:fillRect/>
          </a:stretch>
        </p:blipFill>
        <p:spPr>
          <a:xfrm>
            <a:off x="6275178" y="3659573"/>
            <a:ext cx="4121923" cy="2931728"/>
          </a:xfrm>
          <a:prstGeom prst="rect">
            <a:avLst/>
          </a:prstGeom>
        </p:spPr>
      </p:pic>
      <p:sp>
        <p:nvSpPr>
          <p:cNvPr id="6" name="TextBox 5">
            <a:extLst>
              <a:ext uri="{FF2B5EF4-FFF2-40B4-BE49-F238E27FC236}">
                <a16:creationId xmlns:a16="http://schemas.microsoft.com/office/drawing/2014/main" id="{0EB0AEA7-CEB5-4C3B-8354-5C683C466ADC}"/>
              </a:ext>
            </a:extLst>
          </p:cNvPr>
          <p:cNvSpPr txBox="1"/>
          <p:nvPr/>
        </p:nvSpPr>
        <p:spPr>
          <a:xfrm>
            <a:off x="626828" y="266699"/>
            <a:ext cx="10607040" cy="3274230"/>
          </a:xfrm>
          <a:prstGeom prst="rect">
            <a:avLst/>
          </a:prstGeom>
          <a:noFill/>
        </p:spPr>
        <p:txBody>
          <a:bodyPr wrap="square">
            <a:spAutoFit/>
          </a:bodyPr>
          <a:lstStyle/>
          <a:p>
            <a:pPr>
              <a:lnSpc>
                <a:spcPct val="150000"/>
              </a:lnSpc>
            </a:pPr>
            <a:r>
              <a:rPr lang="en-CA"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खान म्हणाला, “ राजे आत या आम्हाला भेटा आणि त्याने हात पसरले”. महाराज सावध होऊन पुढे आले. धिप्पाड खाना पुढे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शिवराय</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ठेंगणे होते . शिवरायांचे मस्तक खानच्या छातीवर आले  तोच  शिवरायांना आलिंगन देत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खानाने</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शिवरायांची मान आपल्या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बगलेत</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दाबली.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दुसऱ्या</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हाताने शिवरायांच्या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कुशीत</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कट्यारीचा</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वार केला.  राजांच्या अंगावरचा अंगरखा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टर्रकन</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फाटला</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त्याखाली चिलखत होते त्यामुळे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शिवराय</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बचावले</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खानाचा</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घातकी डाव त्यांनी ओळखला. चपळाईने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खानाच्या</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पोटावर वाघनखांचा मारा केला. अस्तनीत लपवलेला बिचवा उजव्या हाताने काढून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खसकन</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खानाच्या</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पोटात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खुपसला</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खानाची</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आतडी बाहेर आली. “ या </a:t>
            </a:r>
            <a:r>
              <a:rPr lang="mr-IN" sz="2000" dirty="0" err="1">
                <a:latin typeface="Akshar Unicode" panose="00000400000000000000" pitchFamily="2" charset="0"/>
                <a:ea typeface="Nirmala UI Semilight" panose="020B0402040204020203" pitchFamily="34" charset="0"/>
                <a:cs typeface="Akshar Unicode" panose="00000400000000000000" pitchFamily="2" charset="0"/>
              </a:rPr>
              <a:t>अल्ला</a:t>
            </a:r>
            <a:r>
              <a:rPr lang="mr-IN" sz="2000" dirty="0">
                <a:latin typeface="Akshar Unicode" panose="00000400000000000000" pitchFamily="2" charset="0"/>
                <a:ea typeface="Nirmala UI Semilight" panose="020B0402040204020203" pitchFamily="34" charset="0"/>
                <a:cs typeface="Akshar Unicode" panose="00000400000000000000" pitchFamily="2" charset="0"/>
              </a:rPr>
              <a:t> दगा- दगा” असे ओरडत, खान कोसळला. </a:t>
            </a:r>
            <a:endParaRPr lang="en-CA" sz="2000" dirty="0">
              <a:latin typeface="Akshar Unicode" panose="00000400000000000000" pitchFamily="2" charset="0"/>
              <a:ea typeface="Nirmala UI Semilight" panose="020B0402040204020203" pitchFamily="34" charset="0"/>
              <a:cs typeface="Akshar Unicode" panose="00000400000000000000" pitchFamily="2" charset="0"/>
            </a:endParaRPr>
          </a:p>
        </p:txBody>
      </p:sp>
    </p:spTree>
    <p:extLst>
      <p:ext uri="{BB962C8B-B14F-4D97-AF65-F5344CB8AC3E}">
        <p14:creationId xmlns:p14="http://schemas.microsoft.com/office/powerpoint/2010/main" val="1552143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AADDD2-0A8D-497A-A612-A81FCC9BAABA}"/>
              </a:ext>
            </a:extLst>
          </p:cNvPr>
          <p:cNvPicPr>
            <a:picLocks noChangeAspect="1"/>
          </p:cNvPicPr>
          <p:nvPr/>
        </p:nvPicPr>
        <p:blipFill>
          <a:blip r:embed="rId2"/>
          <a:stretch>
            <a:fillRect/>
          </a:stretch>
        </p:blipFill>
        <p:spPr>
          <a:xfrm>
            <a:off x="2595880" y="2847377"/>
            <a:ext cx="7000240" cy="3760579"/>
          </a:xfrm>
          <a:prstGeom prst="rect">
            <a:avLst/>
          </a:prstGeom>
        </p:spPr>
      </p:pic>
      <p:sp>
        <p:nvSpPr>
          <p:cNvPr id="7" name="TextBox 6">
            <a:extLst>
              <a:ext uri="{FF2B5EF4-FFF2-40B4-BE49-F238E27FC236}">
                <a16:creationId xmlns:a16="http://schemas.microsoft.com/office/drawing/2014/main" id="{23A22279-AD55-4386-847D-76DB55387ABE}"/>
              </a:ext>
            </a:extLst>
          </p:cNvPr>
          <p:cNvSpPr txBox="1"/>
          <p:nvPr/>
        </p:nvSpPr>
        <p:spPr>
          <a:xfrm>
            <a:off x="558800" y="607853"/>
            <a:ext cx="10464800" cy="2239524"/>
          </a:xfrm>
          <a:prstGeom prst="rect">
            <a:avLst/>
          </a:prstGeom>
          <a:noFill/>
        </p:spPr>
        <p:txBody>
          <a:bodyPr wrap="square">
            <a:spAutoFit/>
          </a:bodyPr>
          <a:lstStyle/>
          <a:p>
            <a:pPr>
              <a:lnSpc>
                <a:spcPct val="150000"/>
              </a:lnSpc>
            </a:pPr>
            <a:r>
              <a:rPr lang="en-CA" sz="2400" dirty="0">
                <a:latin typeface="Nirmala UI" panose="020B0502040204020203" pitchFamily="34" charset="0"/>
                <a:ea typeface="Nirmala UI" panose="020B0502040204020203" pitchFamily="34" charset="0"/>
                <a:cs typeface="Nirmala UI" panose="020B0502040204020203" pitchFamily="34" charset="0"/>
              </a:rPr>
              <a:t>	</a:t>
            </a:r>
            <a:r>
              <a:rPr lang="mr-IN" sz="2400" dirty="0">
                <a:latin typeface="Nirmala UI" panose="020B0502040204020203" pitchFamily="34" charset="0"/>
                <a:ea typeface="Nirmala UI" panose="020B0502040204020203" pitchFamily="34" charset="0"/>
                <a:cs typeface="Nirmala UI" panose="020B0502040204020203" pitchFamily="34" charset="0"/>
              </a:rPr>
              <a:t>खानाच्या वकिलाने महाराजांवर पट्ट्याने वार केला पण राजांनी त्याला ठार केला. आवाज ऐकून  </a:t>
            </a:r>
            <a:r>
              <a:rPr lang="mr-IN" sz="2400" dirty="0" err="1">
                <a:latin typeface="Nirmala UI" panose="020B0502040204020203" pitchFamily="34" charset="0"/>
                <a:ea typeface="Nirmala UI" panose="020B0502040204020203" pitchFamily="34" charset="0"/>
                <a:cs typeface="Nirmala UI" panose="020B0502040204020203" pitchFamily="34" charset="0"/>
              </a:rPr>
              <a:t>सय्यद</a:t>
            </a:r>
            <a:r>
              <a:rPr lang="mr-IN" sz="2400" dirty="0">
                <a:latin typeface="Nirmala UI" panose="020B0502040204020203" pitchFamily="34" charset="0"/>
                <a:ea typeface="Nirmala UI" panose="020B0502040204020203" pitchFamily="34" charset="0"/>
                <a:cs typeface="Nirmala UI" panose="020B0502040204020203" pitchFamily="34" charset="0"/>
              </a:rPr>
              <a:t> बंडा राजांवर धावून गेला . तो पट्ट्याने वार करणार एवढ्यात </a:t>
            </a:r>
            <a:r>
              <a:rPr lang="mr-IN" sz="2400" dirty="0" err="1">
                <a:latin typeface="Nirmala UI" panose="020B0502040204020203" pitchFamily="34" charset="0"/>
                <a:ea typeface="Nirmala UI" panose="020B0502040204020203" pitchFamily="34" charset="0"/>
                <a:cs typeface="Nirmala UI" panose="020B0502040204020203" pitchFamily="34" charset="0"/>
              </a:rPr>
              <a:t>जिवाजी</a:t>
            </a:r>
            <a:r>
              <a:rPr lang="mr-IN" sz="2400" dirty="0">
                <a:latin typeface="Nirmala UI" panose="020B0502040204020203" pitchFamily="34" charset="0"/>
                <a:ea typeface="Nirmala UI" panose="020B0502040204020203" pitchFamily="34" charset="0"/>
                <a:cs typeface="Nirmala UI" panose="020B0502040204020203" pitchFamily="34" charset="0"/>
              </a:rPr>
              <a:t> महालाने बंडाचा हातच कापला. तेव्हापासून होता जिवा म्हणून वाचला शिवा ही म्हण प्रचारात आली. </a:t>
            </a:r>
            <a:endParaRPr lang="en-CA" sz="2400" dirty="0">
              <a:latin typeface="Nirmala UI" panose="020B0502040204020203" pitchFamily="34" charset="0"/>
              <a:ea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321401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2CAD-855A-42B6-968F-4B0F53F66CC3}"/>
              </a:ext>
            </a:extLst>
          </p:cNvPr>
          <p:cNvSpPr>
            <a:spLocks noGrp="1"/>
          </p:cNvSpPr>
          <p:nvPr>
            <p:ph type="ctrTitle"/>
          </p:nvPr>
        </p:nvSpPr>
        <p:spPr>
          <a:xfrm>
            <a:off x="1524000" y="2769703"/>
            <a:ext cx="9144000" cy="1113183"/>
          </a:xfrm>
        </p:spPr>
        <p:txBody>
          <a:bodyPr/>
          <a:lstStyle/>
          <a:p>
            <a:r>
              <a:rPr lang="en-CA" dirty="0"/>
              <a:t>Thank You For Listening</a:t>
            </a:r>
          </a:p>
        </p:txBody>
      </p:sp>
    </p:spTree>
    <p:extLst>
      <p:ext uri="{BB962C8B-B14F-4D97-AF65-F5344CB8AC3E}">
        <p14:creationId xmlns:p14="http://schemas.microsoft.com/office/powerpoint/2010/main" val="111601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012398-B1AC-4141-8621-823663F86B2F}"/>
              </a:ext>
            </a:extLst>
          </p:cNvPr>
          <p:cNvPicPr>
            <a:picLocks noChangeAspect="1"/>
          </p:cNvPicPr>
          <p:nvPr/>
        </p:nvPicPr>
        <p:blipFill>
          <a:blip r:embed="rId2"/>
          <a:stretch>
            <a:fillRect/>
          </a:stretch>
        </p:blipFill>
        <p:spPr>
          <a:xfrm>
            <a:off x="2529840" y="964883"/>
            <a:ext cx="7010400" cy="1107758"/>
          </a:xfrm>
          <a:prstGeom prst="rect">
            <a:avLst/>
          </a:prstGeom>
        </p:spPr>
      </p:pic>
      <p:pic>
        <p:nvPicPr>
          <p:cNvPr id="7" name="Picture 6">
            <a:extLst>
              <a:ext uri="{FF2B5EF4-FFF2-40B4-BE49-F238E27FC236}">
                <a16:creationId xmlns:a16="http://schemas.microsoft.com/office/drawing/2014/main" id="{F1A86D16-3101-4A51-A9B9-8BFBEF7BB0CD}"/>
              </a:ext>
            </a:extLst>
          </p:cNvPr>
          <p:cNvPicPr>
            <a:picLocks noChangeAspect="1"/>
          </p:cNvPicPr>
          <p:nvPr/>
        </p:nvPicPr>
        <p:blipFill>
          <a:blip r:embed="rId3"/>
          <a:stretch>
            <a:fillRect/>
          </a:stretch>
        </p:blipFill>
        <p:spPr>
          <a:xfrm>
            <a:off x="3701415" y="2753677"/>
            <a:ext cx="4667250" cy="3667125"/>
          </a:xfrm>
          <a:prstGeom prst="rect">
            <a:avLst/>
          </a:prstGeom>
        </p:spPr>
      </p:pic>
    </p:spTree>
    <p:extLst>
      <p:ext uri="{BB962C8B-B14F-4D97-AF65-F5344CB8AC3E}">
        <p14:creationId xmlns:p14="http://schemas.microsoft.com/office/powerpoint/2010/main" val="835860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8BA125-BC22-4146-8560-8FFDE06BE87B}"/>
              </a:ext>
            </a:extLst>
          </p:cNvPr>
          <p:cNvPicPr>
            <a:picLocks noChangeAspect="1"/>
          </p:cNvPicPr>
          <p:nvPr/>
        </p:nvPicPr>
        <p:blipFill>
          <a:blip r:embed="rId2"/>
          <a:stretch>
            <a:fillRect/>
          </a:stretch>
        </p:blipFill>
        <p:spPr>
          <a:xfrm>
            <a:off x="-304800" y="-942877"/>
            <a:ext cx="12163425" cy="9227911"/>
          </a:xfrm>
          <a:prstGeom prst="rect">
            <a:avLst/>
          </a:prstGeom>
        </p:spPr>
      </p:pic>
      <p:pic>
        <p:nvPicPr>
          <p:cNvPr id="6" name="Content Placeholder 5">
            <a:extLst>
              <a:ext uri="{FF2B5EF4-FFF2-40B4-BE49-F238E27FC236}">
                <a16:creationId xmlns:a16="http://schemas.microsoft.com/office/drawing/2014/main" id="{32903F78-4C5D-4650-B92B-D17A6F95182A}"/>
              </a:ext>
            </a:extLst>
          </p:cNvPr>
          <p:cNvPicPr>
            <a:picLocks noGrp="1" noChangeAspect="1"/>
          </p:cNvPicPr>
          <p:nvPr>
            <p:ph sz="half" idx="2"/>
          </p:nvPr>
        </p:nvPicPr>
        <p:blipFill>
          <a:blip r:embed="rId3">
            <a:duotone>
              <a:prstClr val="black"/>
              <a:srgbClr val="D9C3A5">
                <a:tint val="50000"/>
                <a:satMod val="180000"/>
              </a:srgbClr>
            </a:duotone>
          </a:blip>
          <a:stretch>
            <a:fillRect/>
          </a:stretch>
        </p:blipFill>
        <p:spPr>
          <a:xfrm>
            <a:off x="-10738" y="612775"/>
            <a:ext cx="7986338" cy="5432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4376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6B2A5F-D3DE-4562-841C-411E9AA29563}"/>
              </a:ext>
            </a:extLst>
          </p:cNvPr>
          <p:cNvSpPr txBox="1"/>
          <p:nvPr/>
        </p:nvSpPr>
        <p:spPr>
          <a:xfrm>
            <a:off x="619760" y="223009"/>
            <a:ext cx="10180320" cy="3368294"/>
          </a:xfrm>
          <a:prstGeom prst="rect">
            <a:avLst/>
          </a:prstGeom>
          <a:noFill/>
        </p:spPr>
        <p:txBody>
          <a:bodyPr wrap="square">
            <a:spAutoFit/>
          </a:bodyPr>
          <a:lstStyle/>
          <a:p>
            <a:pPr>
              <a:lnSpc>
                <a:spcPct val="150000"/>
              </a:lnSpc>
            </a:pPr>
            <a:r>
              <a:rPr lang="en-CA" sz="2400" dirty="0">
                <a:latin typeface="Times New Roman" panose="02020603050405020304" pitchFamily="18" charset="0"/>
                <a:cs typeface="Akshar Unicode" panose="00000400000000000000" pitchFamily="2" charset="0"/>
              </a:rPr>
              <a:t>	</a:t>
            </a:r>
            <a:r>
              <a:rPr lang="mr-IN" sz="2400" dirty="0">
                <a:latin typeface="Times New Roman" panose="02020603050405020304" pitchFamily="18" charset="0"/>
                <a:cs typeface="Akshar Unicode" panose="00000400000000000000" pitchFamily="2" charset="0"/>
              </a:rPr>
              <a:t>विजापूरच्या दरबारातील गोष्ट. शिवरायांच्या वाढत्या हालचाली ऐकून </a:t>
            </a:r>
            <a:r>
              <a:rPr lang="mr-IN" sz="2400" dirty="0" err="1">
                <a:latin typeface="Times New Roman" panose="02020603050405020304" pitchFamily="18" charset="0"/>
                <a:cs typeface="Akshar Unicode" panose="00000400000000000000" pitchFamily="2" charset="0"/>
              </a:rPr>
              <a:t>आदिलशहाचा</a:t>
            </a:r>
            <a:r>
              <a:rPr lang="mr-IN" sz="2400" dirty="0">
                <a:latin typeface="Times New Roman" panose="02020603050405020304" pitchFamily="18" charset="0"/>
                <a:cs typeface="Akshar Unicode" panose="00000400000000000000" pitchFamily="2" charset="0"/>
              </a:rPr>
              <a:t> दरबार काळजीत पडला होता. दरबारात सगळे सरदार गोळा झाले. शिवाजीचा बिमोड कसा करायचा? सांगा कोण तयार आहे शिवाजीचा बंदोबस्त करायला? असा सवाल त्यांना केला गेला. दरबारात शांतता पसरली होती . शिवाजीचा मुकाबला करण्याचे धाडस कोण दाखवणार? </a:t>
            </a:r>
            <a:r>
              <a:rPr lang="mr-IN" sz="2400" dirty="0" err="1">
                <a:latin typeface="Times New Roman" panose="02020603050405020304" pitchFamily="18" charset="0"/>
                <a:cs typeface="Akshar Unicode" panose="00000400000000000000" pitchFamily="2" charset="0"/>
              </a:rPr>
              <a:t>तेवढ्यात</a:t>
            </a:r>
            <a:r>
              <a:rPr lang="mr-IN" sz="2400" dirty="0">
                <a:latin typeface="Times New Roman" panose="02020603050405020304" pitchFamily="18" charset="0"/>
                <a:cs typeface="Akshar Unicode" panose="00000400000000000000" pitchFamily="2" charset="0"/>
              </a:rPr>
              <a:t> धिप्पाड देहाचा एक सरदार पुढे आला त्याचे नाव </a:t>
            </a:r>
            <a:r>
              <a:rPr lang="mr-IN" sz="2400" dirty="0" err="1">
                <a:latin typeface="Times New Roman" panose="02020603050405020304" pitchFamily="18" charset="0"/>
                <a:cs typeface="Akshar Unicode" panose="00000400000000000000" pitchFamily="2" charset="0"/>
              </a:rPr>
              <a:t>अफजलखान</a:t>
            </a:r>
            <a:r>
              <a:rPr lang="mr-IN" sz="2400" dirty="0">
                <a:latin typeface="Times New Roman" panose="02020603050405020304" pitchFamily="18" charset="0"/>
                <a:cs typeface="Akshar Unicode" panose="00000400000000000000" pitchFamily="2" charset="0"/>
              </a:rPr>
              <a:t>.</a:t>
            </a:r>
            <a:endParaRPr lang="en-CA"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E1FE91A-FDDF-403C-8CB7-370892CFFF15}"/>
              </a:ext>
            </a:extLst>
          </p:cNvPr>
          <p:cNvPicPr>
            <a:picLocks noChangeAspect="1"/>
          </p:cNvPicPr>
          <p:nvPr/>
        </p:nvPicPr>
        <p:blipFill>
          <a:blip r:embed="rId2"/>
          <a:stretch>
            <a:fillRect/>
          </a:stretch>
        </p:blipFill>
        <p:spPr>
          <a:xfrm>
            <a:off x="896731" y="3591303"/>
            <a:ext cx="6370320" cy="2967378"/>
          </a:xfrm>
          <a:prstGeom prst="rect">
            <a:avLst/>
          </a:prstGeom>
        </p:spPr>
      </p:pic>
      <p:pic>
        <p:nvPicPr>
          <p:cNvPr id="8" name="Picture 7">
            <a:extLst>
              <a:ext uri="{FF2B5EF4-FFF2-40B4-BE49-F238E27FC236}">
                <a16:creationId xmlns:a16="http://schemas.microsoft.com/office/drawing/2014/main" id="{53BE73E3-0FD9-480B-BBAC-5219F61F6125}"/>
              </a:ext>
            </a:extLst>
          </p:cNvPr>
          <p:cNvPicPr>
            <a:picLocks noChangeAspect="1"/>
          </p:cNvPicPr>
          <p:nvPr/>
        </p:nvPicPr>
        <p:blipFill>
          <a:blip r:embed="rId3"/>
          <a:stretch>
            <a:fillRect/>
          </a:stretch>
        </p:blipFill>
        <p:spPr>
          <a:xfrm>
            <a:off x="7937263" y="3591303"/>
            <a:ext cx="2192604" cy="2967378"/>
          </a:xfrm>
          <a:prstGeom prst="rect">
            <a:avLst/>
          </a:prstGeom>
        </p:spPr>
      </p:pic>
    </p:spTree>
    <p:extLst>
      <p:ext uri="{BB962C8B-B14F-4D97-AF65-F5344CB8AC3E}">
        <p14:creationId xmlns:p14="http://schemas.microsoft.com/office/powerpoint/2010/main" val="321032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57FC3-6E74-4E97-B1A7-34D3231496FB}"/>
              </a:ext>
            </a:extLst>
          </p:cNvPr>
          <p:cNvPicPr>
            <a:picLocks noChangeAspect="1"/>
          </p:cNvPicPr>
          <p:nvPr/>
        </p:nvPicPr>
        <p:blipFill>
          <a:blip r:embed="rId2"/>
          <a:stretch>
            <a:fillRect/>
          </a:stretch>
        </p:blipFill>
        <p:spPr>
          <a:xfrm>
            <a:off x="594187" y="695558"/>
            <a:ext cx="11003626" cy="2137094"/>
          </a:xfrm>
          <a:prstGeom prst="rect">
            <a:avLst/>
          </a:prstGeom>
        </p:spPr>
      </p:pic>
      <p:pic>
        <p:nvPicPr>
          <p:cNvPr id="3" name="Picture 2">
            <a:extLst>
              <a:ext uri="{FF2B5EF4-FFF2-40B4-BE49-F238E27FC236}">
                <a16:creationId xmlns:a16="http://schemas.microsoft.com/office/drawing/2014/main" id="{9685674A-FBBD-4E1A-B991-E4DE5596DEDE}"/>
              </a:ext>
            </a:extLst>
          </p:cNvPr>
          <p:cNvPicPr>
            <a:picLocks noChangeAspect="1"/>
          </p:cNvPicPr>
          <p:nvPr/>
        </p:nvPicPr>
        <p:blipFill>
          <a:blip r:embed="rId3"/>
          <a:stretch>
            <a:fillRect/>
          </a:stretch>
        </p:blipFill>
        <p:spPr>
          <a:xfrm>
            <a:off x="2873056" y="3429000"/>
            <a:ext cx="6230303" cy="3019425"/>
          </a:xfrm>
          <a:prstGeom prst="rect">
            <a:avLst/>
          </a:prstGeom>
        </p:spPr>
      </p:pic>
    </p:spTree>
    <p:extLst>
      <p:ext uri="{BB962C8B-B14F-4D97-AF65-F5344CB8AC3E}">
        <p14:creationId xmlns:p14="http://schemas.microsoft.com/office/powerpoint/2010/main" val="1382173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B48AAF7-0D8F-42FB-828C-CEA1DBAA61E9}"/>
              </a:ext>
            </a:extLst>
          </p:cNvPr>
          <p:cNvSpPr txBox="1"/>
          <p:nvPr/>
        </p:nvSpPr>
        <p:spPr>
          <a:xfrm>
            <a:off x="865595" y="539703"/>
            <a:ext cx="5092194" cy="6096916"/>
          </a:xfrm>
          <a:prstGeom prst="rect">
            <a:avLst/>
          </a:prstGeom>
        </p:spPr>
        <p:txBody>
          <a:bodyPr vert="horz" lIns="91440" tIns="45720" rIns="91440" bIns="45720" rtlCol="0">
            <a:noAutofit/>
          </a:bodyPr>
          <a:lstStyle/>
          <a:p>
            <a:pPr indent="-228600">
              <a:lnSpc>
                <a:spcPct val="150000"/>
              </a:lnSpc>
              <a:spcAft>
                <a:spcPts val="800"/>
              </a:spcAf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अफजलखान</a:t>
            </a:r>
            <a:r>
              <a:rPr lang="en-US" sz="2400" dirty="0">
                <a:effectLst/>
                <a:latin typeface="Times New Roman" panose="02020603050405020304" pitchFamily="18" charset="0"/>
                <a:cs typeface="Times New Roman" panose="02020603050405020304" pitchFamily="18" charset="0"/>
              </a:rPr>
              <a:t> </a:t>
            </a:r>
            <a:r>
              <a:rPr lang="mr-IN" sz="2400" dirty="0">
                <a:effectLst/>
                <a:latin typeface="The Serif Hand Light" panose="020B0604020202020204" pitchFamily="66" charset="0"/>
                <a:cs typeface="Akshar Unicode" panose="00000400000000000000" pitchFamily="2" charset="0"/>
              </a:rPr>
              <a:t>मोठ्या</a:t>
            </a:r>
            <a:r>
              <a:rPr lang="en-US" sz="2400" dirty="0">
                <a:effectLst/>
                <a:latin typeface="Times New Roman" panose="02020603050405020304" pitchFamily="18" charset="0"/>
                <a:cs typeface="Times New Roman" panose="02020603050405020304" pitchFamily="18" charset="0"/>
              </a:rPr>
              <a:t> थाटामाटाने विजापुरातून बाहेर </a:t>
            </a:r>
            <a:r>
              <a:rPr lang="mr-IN" sz="2400" dirty="0">
                <a:effectLst/>
                <a:latin typeface="Times New Roman" panose="02020603050405020304" pitchFamily="18" charset="0"/>
                <a:cs typeface="Akshar Unicode" panose="00000400000000000000" pitchFamily="2" charset="0"/>
              </a:rPr>
              <a:t>पडला</a:t>
            </a:r>
            <a:r>
              <a:rPr lang="en-US" sz="2400" dirty="0">
                <a:effectLst/>
                <a:latin typeface="Times New Roman" panose="02020603050405020304" pitchFamily="18" charset="0"/>
                <a:cs typeface="Times New Roman" panose="02020603050405020304" pitchFamily="18" charset="0"/>
              </a:rPr>
              <a:t>. </a:t>
            </a:r>
            <a:r>
              <a:rPr lang="mr-IN" sz="2400" dirty="0">
                <a:effectLst/>
                <a:latin typeface="Times New Roman" panose="02020603050405020304" pitchFamily="18" charset="0"/>
                <a:cs typeface="Akshar Unicode" panose="00000400000000000000" pitchFamily="2" charset="0"/>
              </a:rPr>
              <a:t>त्याने</a:t>
            </a:r>
            <a:r>
              <a:rPr lang="en-US" sz="2400" dirty="0">
                <a:effectLst/>
                <a:latin typeface="Times New Roman" panose="02020603050405020304" pitchFamily="18" charset="0"/>
                <a:cs typeface="Times New Roman" panose="02020603050405020304" pitchFamily="18" charset="0"/>
              </a:rPr>
              <a:t> </a:t>
            </a:r>
            <a:r>
              <a:rPr lang="es-PR" sz="2400" dirty="0">
                <a:effectLst/>
                <a:latin typeface="Times New Roman" panose="02020603050405020304" pitchFamily="18" charset="0"/>
                <a:cs typeface="Times New Roman" panose="02020603050405020304" pitchFamily="18" charset="0"/>
              </a:rPr>
              <a:t>सोबत</a:t>
            </a:r>
            <a:r>
              <a:rPr lang="en-US" sz="2400" dirty="0">
                <a:effectLst/>
                <a:latin typeface="Times New Roman" panose="02020603050405020304" pitchFamily="18" charset="0"/>
                <a:cs typeface="Times New Roman" panose="02020603050405020304" pitchFamily="18" charset="0"/>
              </a:rPr>
              <a:t> प्रचंड सैन्य ठेवून लढाईचे सामान घेतले. शिवराय यावेळी राजगडावर होते. अफजलखान चालून येत आहे ही बातमी त्यांना कळली. स्वराज्यावर मोठे संकट आले. त्यांनी विचार केला, खानाची फौज मोठी, सैन्य मोठे. आपले सैन्य थोडे , आपले राज्य लहान. खानापुढे आपला निभाव लागणार नाही. त्याच्याशी युक्तीनेच सामना दिला पाहिजे</a:t>
            </a:r>
            <a:r>
              <a:rPr lang="en-US" sz="2400" dirty="0">
                <a:effectLst/>
                <a:latin typeface="Akshar Unicode" panose="00000400000000000000" pitchFamily="2" charset="0"/>
                <a:cs typeface="Akshar Unicode" panose="00000400000000000000" pitchFamily="2" charset="0"/>
              </a:rPr>
              <a:t>. </a:t>
            </a:r>
            <a:r>
              <a:rPr lang="en-US" sz="2400" b="1" dirty="0">
                <a:effectLst/>
                <a:latin typeface="Akshar Unicode" panose="00000400000000000000" pitchFamily="2" charset="0"/>
                <a:cs typeface="Akshar Unicode" panose="00000400000000000000" pitchFamily="2" charset="0"/>
              </a:rPr>
              <a:t> </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 name="Picture 7">
            <a:extLst>
              <a:ext uri="{FF2B5EF4-FFF2-40B4-BE49-F238E27FC236}">
                <a16:creationId xmlns:a16="http://schemas.microsoft.com/office/drawing/2014/main" id="{6A55A695-16E9-4487-8D53-2C275BE1C4B3}"/>
              </a:ext>
            </a:extLst>
          </p:cNvPr>
          <p:cNvPicPr>
            <a:picLocks noChangeAspect="1"/>
          </p:cNvPicPr>
          <p:nvPr/>
        </p:nvPicPr>
        <p:blipFill rotWithShape="1">
          <a:blip r:embed="rId2"/>
          <a:srcRect t="30868" r="2" b="1547"/>
          <a:stretch/>
        </p:blipFill>
        <p:spPr>
          <a:xfrm>
            <a:off x="5824727" y="568961"/>
            <a:ext cx="3519312" cy="311998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11" name="Picture 10">
            <a:extLst>
              <a:ext uri="{FF2B5EF4-FFF2-40B4-BE49-F238E27FC236}">
                <a16:creationId xmlns:a16="http://schemas.microsoft.com/office/drawing/2014/main" id="{C706FFD3-F6E1-4FA5-AA6E-70AB5DBB64FE}"/>
              </a:ext>
            </a:extLst>
          </p:cNvPr>
          <p:cNvPicPr>
            <a:picLocks noChangeAspect="1"/>
          </p:cNvPicPr>
          <p:nvPr/>
        </p:nvPicPr>
        <p:blipFill>
          <a:blip r:embed="rId3"/>
          <a:stretch>
            <a:fillRect/>
          </a:stretch>
        </p:blipFill>
        <p:spPr>
          <a:xfrm>
            <a:off x="5957789" y="539702"/>
            <a:ext cx="3175578" cy="3119986"/>
          </a:xfrm>
          <a:prstGeom prst="rect">
            <a:avLst/>
          </a:prstGeom>
        </p:spPr>
      </p:pic>
      <p:pic>
        <p:nvPicPr>
          <p:cNvPr id="5" name="Picture 4">
            <a:extLst>
              <a:ext uri="{FF2B5EF4-FFF2-40B4-BE49-F238E27FC236}">
                <a16:creationId xmlns:a16="http://schemas.microsoft.com/office/drawing/2014/main" id="{FAB3D26F-13D3-4EB3-B66C-FB86C6B0CA5C}"/>
              </a:ext>
            </a:extLst>
          </p:cNvPr>
          <p:cNvPicPr>
            <a:picLocks noChangeAspect="1"/>
          </p:cNvPicPr>
          <p:nvPr/>
        </p:nvPicPr>
        <p:blipFill rotWithShape="1">
          <a:blip r:embed="rId4"/>
          <a:srcRect r="1" b="20105"/>
          <a:stretch/>
        </p:blipFill>
        <p:spPr>
          <a:xfrm>
            <a:off x="7901259" y="2506348"/>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Tree>
    <p:extLst>
      <p:ext uri="{BB962C8B-B14F-4D97-AF65-F5344CB8AC3E}">
        <p14:creationId xmlns:p14="http://schemas.microsoft.com/office/powerpoint/2010/main" val="186440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BEC72-93EF-4A0C-B78E-6B0CB987E7F0}"/>
              </a:ext>
            </a:extLst>
          </p:cNvPr>
          <p:cNvPicPr>
            <a:picLocks noChangeAspect="1"/>
          </p:cNvPicPr>
          <p:nvPr/>
        </p:nvPicPr>
        <p:blipFill>
          <a:blip r:embed="rId2"/>
          <a:stretch>
            <a:fillRect/>
          </a:stretch>
        </p:blipFill>
        <p:spPr>
          <a:xfrm>
            <a:off x="779145" y="323851"/>
            <a:ext cx="10022205" cy="3617968"/>
          </a:xfrm>
          <a:prstGeom prst="rect">
            <a:avLst/>
          </a:prstGeom>
        </p:spPr>
      </p:pic>
      <p:pic>
        <p:nvPicPr>
          <p:cNvPr id="7" name="Picture 6">
            <a:extLst>
              <a:ext uri="{FF2B5EF4-FFF2-40B4-BE49-F238E27FC236}">
                <a16:creationId xmlns:a16="http://schemas.microsoft.com/office/drawing/2014/main" id="{6601AF53-DF4E-4E13-B069-79B960487631}"/>
              </a:ext>
            </a:extLst>
          </p:cNvPr>
          <p:cNvPicPr>
            <a:picLocks noChangeAspect="1"/>
          </p:cNvPicPr>
          <p:nvPr/>
        </p:nvPicPr>
        <p:blipFill>
          <a:blip r:embed="rId3"/>
          <a:stretch>
            <a:fillRect/>
          </a:stretch>
        </p:blipFill>
        <p:spPr>
          <a:xfrm>
            <a:off x="2804632" y="3461428"/>
            <a:ext cx="5971229" cy="3129541"/>
          </a:xfrm>
          <a:prstGeom prst="rect">
            <a:avLst/>
          </a:prstGeom>
        </p:spPr>
      </p:pic>
    </p:spTree>
    <p:extLst>
      <p:ext uri="{BB962C8B-B14F-4D97-AF65-F5344CB8AC3E}">
        <p14:creationId xmlns:p14="http://schemas.microsoft.com/office/powerpoint/2010/main" val="304351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04681-969E-45B5-B04B-A29FF6D40E5A}"/>
              </a:ext>
            </a:extLst>
          </p:cNvPr>
          <p:cNvPicPr>
            <a:picLocks noChangeAspect="1"/>
          </p:cNvPicPr>
          <p:nvPr/>
        </p:nvPicPr>
        <p:blipFill>
          <a:blip r:embed="rId2"/>
          <a:stretch>
            <a:fillRect/>
          </a:stretch>
        </p:blipFill>
        <p:spPr>
          <a:xfrm>
            <a:off x="4121458" y="3306727"/>
            <a:ext cx="7430462" cy="3551273"/>
          </a:xfrm>
          <a:prstGeom prst="rect">
            <a:avLst/>
          </a:prstGeom>
        </p:spPr>
      </p:pic>
      <p:sp>
        <p:nvSpPr>
          <p:cNvPr id="5" name="TextBox 4">
            <a:extLst>
              <a:ext uri="{FF2B5EF4-FFF2-40B4-BE49-F238E27FC236}">
                <a16:creationId xmlns:a16="http://schemas.microsoft.com/office/drawing/2014/main" id="{FD86F197-2D61-40F4-A7C5-E38676D85B57}"/>
              </a:ext>
            </a:extLst>
          </p:cNvPr>
          <p:cNvSpPr txBox="1"/>
          <p:nvPr/>
        </p:nvSpPr>
        <p:spPr>
          <a:xfrm>
            <a:off x="1026160" y="504488"/>
            <a:ext cx="10525760" cy="2838598"/>
          </a:xfrm>
          <a:prstGeom prst="rect">
            <a:avLst/>
          </a:prstGeom>
          <a:noFill/>
        </p:spPr>
        <p:txBody>
          <a:bodyPr wrap="square">
            <a:spAutoFit/>
          </a:bodyPr>
          <a:lstStyle/>
          <a:p>
            <a:pPr>
              <a:lnSpc>
                <a:spcPct val="107000"/>
              </a:lnSpc>
              <a:spcAft>
                <a:spcPts val="800"/>
              </a:spcAft>
            </a:pPr>
            <a:r>
              <a:rPr lang="en-CA" sz="2400" dirty="0">
                <a:effectLst/>
                <a:latin typeface="Akshar Unicode" panose="00000400000000000000" pitchFamily="2" charset="0"/>
                <a:ea typeface="Calibri" panose="020F0502020204030204" pitchFamily="34" charset="0"/>
                <a:cs typeface="Akshar Unicode" panose="00000400000000000000" pitchFamily="2" charset="0"/>
              </a:rPr>
              <a:t>	हा निरोप ऐकून अफजल खान खूप खुश झाला. भेट ठरली प्रताप गडाखालच्या माचीवर  भेटीसाठी छान  शामियाना उभारला.  शिवरायांनी सावधगिरीने कोणी कुठे लपून बसायचे, काय करायचे या सूचना आपल्या मावळ्यांना दिल्या. भेटीचा दिवस उजाडला.  शिवरायांनी देवी भवानीचे दर्शन घेतले  आणि पोशाख करण्यास सुरुवात केली.  पायात  सुरुवार, अंगात चिलखत  आणि त्यावर जरीचा अंगरखा घातला. डोक्यावर जिरेटोप घालून मंदिल बांधला. डाव्या हाताच्या बोटात वाघनखे चढवली, अस्तनीत बिचवा लपव</a:t>
            </a:r>
            <a:r>
              <a:rPr lang="mr-IN" sz="2400" dirty="0">
                <a:effectLst/>
                <a:latin typeface="Akshar Unicode" panose="00000400000000000000" pitchFamily="2" charset="0"/>
                <a:ea typeface="Calibri" panose="020F0502020204030204" pitchFamily="34" charset="0"/>
                <a:cs typeface="Akshar Unicode" panose="00000400000000000000" pitchFamily="2" charset="0"/>
              </a:rPr>
              <a:t>ला</a:t>
            </a:r>
            <a:r>
              <a:rPr lang="en-CA" sz="2400" dirty="0">
                <a:effectLst/>
                <a:latin typeface="Akshar Unicode" panose="00000400000000000000" pitchFamily="2" charset="0"/>
                <a:ea typeface="Calibri" panose="020F0502020204030204" pitchFamily="34" charset="0"/>
                <a:cs typeface="Akshar Unicode" panose="00000400000000000000" pitchFamily="2" charset="0"/>
              </a:rPr>
              <a:t> आणि सोबत पट्टा घेतला. बरोबर महत्त्वाचे </a:t>
            </a:r>
            <a:r>
              <a:rPr lang="mr-IN" sz="2400" dirty="0">
                <a:effectLst/>
                <a:latin typeface="Akshar Unicode" panose="00000400000000000000" pitchFamily="2" charset="0"/>
                <a:ea typeface="Calibri" panose="020F0502020204030204" pitchFamily="34" charset="0"/>
                <a:cs typeface="Akshar Unicode" panose="00000400000000000000" pitchFamily="2" charset="0"/>
              </a:rPr>
              <a:t> </a:t>
            </a:r>
            <a:r>
              <a:rPr lang="mr-IN" sz="2400" b="1" dirty="0">
                <a:latin typeface="Akshar Unicode" panose="00000400000000000000" pitchFamily="2" charset="0"/>
                <a:ea typeface="Calibri" panose="020F0502020204030204" pitchFamily="34" charset="0"/>
                <a:cs typeface="Akshar Unicode" panose="00000400000000000000" pitchFamily="2" charset="0"/>
              </a:rPr>
              <a:t>१०</a:t>
            </a:r>
            <a:r>
              <a:rPr lang="mr-IN" sz="2400" dirty="0">
                <a:latin typeface="Akshar Unicode" panose="00000400000000000000" pitchFamily="2" charset="0"/>
                <a:ea typeface="Calibri" panose="020F0502020204030204" pitchFamily="34" charset="0"/>
                <a:cs typeface="Akshar Unicode" panose="00000400000000000000" pitchFamily="2" charset="0"/>
              </a:rPr>
              <a:t> </a:t>
            </a:r>
            <a:r>
              <a:rPr lang="en-CA" sz="2400" dirty="0">
                <a:effectLst/>
                <a:latin typeface="Akshar Unicode" panose="00000400000000000000" pitchFamily="2" charset="0"/>
                <a:ea typeface="Calibri" panose="020F0502020204030204" pitchFamily="34" charset="0"/>
                <a:cs typeface="Akshar Unicode" panose="00000400000000000000" pitchFamily="2" charset="0"/>
              </a:rPr>
              <a:t>अंगरक्षकही घेतले . </a:t>
            </a:r>
          </a:p>
        </p:txBody>
      </p:sp>
      <p:pic>
        <p:nvPicPr>
          <p:cNvPr id="7" name="Picture 6">
            <a:extLst>
              <a:ext uri="{FF2B5EF4-FFF2-40B4-BE49-F238E27FC236}">
                <a16:creationId xmlns:a16="http://schemas.microsoft.com/office/drawing/2014/main" id="{487BF88E-B2D8-42BB-ACF1-852ECDCA9564}"/>
              </a:ext>
            </a:extLst>
          </p:cNvPr>
          <p:cNvPicPr>
            <a:picLocks noChangeAspect="1"/>
          </p:cNvPicPr>
          <p:nvPr/>
        </p:nvPicPr>
        <p:blipFill>
          <a:blip r:embed="rId3"/>
          <a:stretch>
            <a:fillRect/>
          </a:stretch>
        </p:blipFill>
        <p:spPr>
          <a:xfrm>
            <a:off x="1026160" y="3514915"/>
            <a:ext cx="2843491" cy="3060567"/>
          </a:xfrm>
          <a:prstGeom prst="rect">
            <a:avLst/>
          </a:prstGeom>
        </p:spPr>
      </p:pic>
    </p:spTree>
    <p:extLst>
      <p:ext uri="{BB962C8B-B14F-4D97-AF65-F5344CB8AC3E}">
        <p14:creationId xmlns:p14="http://schemas.microsoft.com/office/powerpoint/2010/main" val="4095934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87089-13BD-4830-81DC-FE023DAC6DE1}"/>
              </a:ext>
            </a:extLst>
          </p:cNvPr>
          <p:cNvPicPr>
            <a:picLocks noChangeAspect="1"/>
          </p:cNvPicPr>
          <p:nvPr/>
        </p:nvPicPr>
        <p:blipFill>
          <a:blip r:embed="rId2"/>
          <a:stretch>
            <a:fillRect/>
          </a:stretch>
        </p:blipFill>
        <p:spPr>
          <a:xfrm>
            <a:off x="225965" y="13044"/>
            <a:ext cx="11966035" cy="2976563"/>
          </a:xfrm>
          <a:prstGeom prst="rect">
            <a:avLst/>
          </a:prstGeom>
        </p:spPr>
      </p:pic>
      <p:pic>
        <p:nvPicPr>
          <p:cNvPr id="5" name="Picture 4">
            <a:extLst>
              <a:ext uri="{FF2B5EF4-FFF2-40B4-BE49-F238E27FC236}">
                <a16:creationId xmlns:a16="http://schemas.microsoft.com/office/drawing/2014/main" id="{21AE2DC4-6882-4CC4-8A03-ABFEA103D89C}"/>
              </a:ext>
            </a:extLst>
          </p:cNvPr>
          <p:cNvPicPr>
            <a:picLocks noChangeAspect="1"/>
          </p:cNvPicPr>
          <p:nvPr/>
        </p:nvPicPr>
        <p:blipFill>
          <a:blip r:embed="rId3"/>
          <a:stretch>
            <a:fillRect/>
          </a:stretch>
        </p:blipFill>
        <p:spPr>
          <a:xfrm>
            <a:off x="2992470" y="2989607"/>
            <a:ext cx="6207060" cy="3719513"/>
          </a:xfrm>
          <a:prstGeom prst="rect">
            <a:avLst/>
          </a:prstGeom>
        </p:spPr>
      </p:pic>
    </p:spTree>
    <p:extLst>
      <p:ext uri="{BB962C8B-B14F-4D97-AF65-F5344CB8AC3E}">
        <p14:creationId xmlns:p14="http://schemas.microsoft.com/office/powerpoint/2010/main" val="1273782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420</Words>
  <Application>Microsoft Office PowerPoint</Application>
  <PresentationFormat>Widescreen</PresentationFormat>
  <Paragraphs>12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Akshar Unicode</vt:lpstr>
      <vt:lpstr>Arial</vt:lpstr>
      <vt:lpstr>Calibri</vt:lpstr>
      <vt:lpstr>Calibri Light</vt:lpstr>
      <vt:lpstr>Nirmala UI</vt:lpstr>
      <vt:lpstr>The Serif Hand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Kamat</dc:creator>
  <cp:lastModifiedBy>Sarthak Nadkarni</cp:lastModifiedBy>
  <cp:revision>32</cp:revision>
  <dcterms:created xsi:type="dcterms:W3CDTF">2021-01-25T00:11:58Z</dcterms:created>
  <dcterms:modified xsi:type="dcterms:W3CDTF">2021-01-29T05:59:45Z</dcterms:modified>
</cp:coreProperties>
</file>